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6" r:id="rId4"/>
    <p:sldId id="293" r:id="rId5"/>
    <p:sldId id="290" r:id="rId6"/>
    <p:sldId id="285" r:id="rId7"/>
    <p:sldId id="259" r:id="rId8"/>
    <p:sldId id="291" r:id="rId9"/>
    <p:sldId id="261" r:id="rId10"/>
    <p:sldId id="262" r:id="rId11"/>
    <p:sldId id="292" r:id="rId12"/>
    <p:sldId id="263" r:id="rId13"/>
    <p:sldId id="264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F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 autoAdjust="0"/>
  </p:normalViewPr>
  <p:slideViewPr>
    <p:cSldViewPr snapToGrid="0">
      <p:cViewPr varScale="1">
        <p:scale>
          <a:sx n="60" d="100"/>
          <a:sy n="60" d="100"/>
        </p:scale>
        <p:origin x="102" y="13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6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0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037037037037035E-2"/>
          <c:w val="1"/>
          <c:h val="0.96296296296296291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5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extLst>
                <c:ext xmlns:c15="http://schemas.microsoft.com/office/drawing/2012/chart" uri="{02D57815-91ED-43cb-92C2-25804820EDAC}">
                  <c15:fullRef>
                    <c15:sqref>Сыры!$B$56:$B$75</c15:sqref>
                  </c15:fullRef>
                </c:ext>
              </c:extLst>
              <c:f>(Сыры!$B$56,Сыры!$B$58:$B$63,Сыры!$B$65:$B$67,Сыры!$B$70:$B$75)</c:f>
              <c:strCache>
                <c:ptCount val="16"/>
                <c:pt idx="0">
                  <c:v>Формирование архивных фондов</c:v>
                </c:pt>
                <c:pt idx="1">
                  <c:v>Профилактика правонарушений</c:v>
                </c:pt>
                <c:pt idx="2">
                  <c:v>Профилактика терроризма и экстремизма</c:v>
                </c:pt>
                <c:pt idx="3">
                  <c:v>Профилактика наркомании </c:v>
                </c:pt>
                <c:pt idx="4">
                  <c:v>Обучение действиям в чрезвычайных ситуациях</c:v>
                </c:pt>
                <c:pt idx="5">
                  <c:v>Общественные работы</c:v>
                </c:pt>
                <c:pt idx="6">
                  <c:v>Трудоустройство несовершеннолетних</c:v>
                </c:pt>
                <c:pt idx="7">
                  <c:v>Благоустройство </c:v>
                </c:pt>
                <c:pt idx="8">
                  <c:v>Охрана окружающей среды</c:v>
                </c:pt>
                <c:pt idx="9">
                  <c:v>Профессиональное образование</c:v>
                </c:pt>
                <c:pt idx="10">
                  <c:v>Профилактика межнациональных конфликтов</c:v>
                </c:pt>
                <c:pt idx="11">
                  <c:v> Участие в городских праздничных мероприятий</c:v>
                </c:pt>
                <c:pt idx="12">
                  <c:v>Сохранение местных традиций</c:v>
                </c:pt>
                <c:pt idx="13">
                  <c:v>Организация досуговых мероприятий</c:v>
                </c:pt>
                <c:pt idx="14">
                  <c:v>Физкультурно-оздоровительные мероприятия</c:v>
                </c:pt>
                <c:pt idx="15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Сыры!$C$56:$C$75</c15:sqref>
                  </c15:fullRef>
                </c:ext>
              </c:extLst>
              <c:f>(Сыры!$C$56,Сыры!$C$58:$C$63,Сыры!$C$65:$C$67,Сыры!$C$70:$C$75)</c:f>
              <c:numCache>
                <c:formatCode>#\ ##0.0</c:formatCode>
                <c:ptCount val="16"/>
                <c:pt idx="0" formatCode="General">
                  <c:v>107</c:v>
                </c:pt>
                <c:pt idx="1">
                  <c:v>3.8</c:v>
                </c:pt>
                <c:pt idx="2">
                  <c:v>7.6</c:v>
                </c:pt>
                <c:pt idx="3">
                  <c:v>3.8</c:v>
                </c:pt>
                <c:pt idx="4">
                  <c:v>80.3</c:v>
                </c:pt>
                <c:pt idx="5">
                  <c:v>75</c:v>
                </c:pt>
                <c:pt idx="6">
                  <c:v>429</c:v>
                </c:pt>
                <c:pt idx="7">
                  <c:v>31629.1</c:v>
                </c:pt>
                <c:pt idx="8">
                  <c:v>2.8</c:v>
                </c:pt>
                <c:pt idx="9">
                  <c:v>96</c:v>
                </c:pt>
                <c:pt idx="10">
                  <c:v>3.8</c:v>
                </c:pt>
                <c:pt idx="11">
                  <c:v>4431.8999999999996</c:v>
                </c:pt>
                <c:pt idx="12">
                  <c:v>547</c:v>
                </c:pt>
                <c:pt idx="13">
                  <c:v>946.3</c:v>
                </c:pt>
                <c:pt idx="14">
                  <c:v>0</c:v>
                </c:pt>
                <c:pt idx="15">
                  <c:v>2436.3000000000002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[РАСЧЕТ.xlsx]Сыры!$C$57</c15:sqref>
                  <c15:spPr xmlns:c15="http://schemas.microsoft.com/office/drawing/2012/chart">
                    <a:solidFill>
                      <a:schemeClr val="accent5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  <c15:categoryFilterException>
                  <c15:sqref>[РАСЧЕТ.xlsx]Сыры!$C$64</c15:sqref>
                  <c15:spPr xmlns:c15="http://schemas.microsoft.com/office/drawing/2012/chart">
                    <a:solidFill>
                      <a:schemeClr val="accent4">
                        <a:lumMod val="80000"/>
                        <a:lumOff val="2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  <c15:categoryFilterException>
                  <c15:sqref>[РАСЧЕТ.xlsx]Сыры!$C$68</c15:sqref>
                  <c15:spPr xmlns:c15="http://schemas.microsoft.com/office/drawing/2012/chart"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  <c15:categoryFilterException>
                  <c15:sqref>[РАСЧЕТ.xlsx]Сыры!$C$69</c15:sqref>
                  <c15:spPr xmlns:c15="http://schemas.microsoft.com/office/drawing/2012/chart"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</c15:categoryFilterExceptions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037037037037035E-2"/>
          <c:w val="1"/>
          <c:h val="0.9629629629629629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Сыры!$B$56:$B$64</c15:sqref>
                  </c15:fullRef>
                </c:ext>
              </c:extLst>
              <c:f>(Сыры!$B$56,Сыры!$B$58:$B$63)</c:f>
              <c:strCache>
                <c:ptCount val="7"/>
                <c:pt idx="0">
                  <c:v>Формирование архивных фондов</c:v>
                </c:pt>
                <c:pt idx="1">
                  <c:v>Профилактика правонарушений</c:v>
                </c:pt>
                <c:pt idx="2">
                  <c:v>Профилактика терроризма и экстремизма</c:v>
                </c:pt>
                <c:pt idx="3">
                  <c:v>Профилактика наркомании </c:v>
                </c:pt>
                <c:pt idx="4">
                  <c:v>Обучение действиям в чрезвычайных ситуациях</c:v>
                </c:pt>
                <c:pt idx="5">
                  <c:v>Общественные работы</c:v>
                </c:pt>
                <c:pt idx="6">
                  <c:v>Трудоустройство несовершеннолетних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Сыры!$C$56:$C$64</c15:sqref>
                  </c15:fullRef>
                </c:ext>
              </c:extLst>
              <c:f>(Сыры!$C$56,Сыры!$C$58:$C$63)</c:f>
              <c:numCache>
                <c:formatCode>#\ ##0.0</c:formatCode>
                <c:ptCount val="7"/>
                <c:pt idx="0" formatCode="General">
                  <c:v>107</c:v>
                </c:pt>
                <c:pt idx="1">
                  <c:v>3.8</c:v>
                </c:pt>
                <c:pt idx="2">
                  <c:v>7.6</c:v>
                </c:pt>
                <c:pt idx="3">
                  <c:v>3.8</c:v>
                </c:pt>
                <c:pt idx="4">
                  <c:v>80.3</c:v>
                </c:pt>
                <c:pt idx="5">
                  <c:v>75</c:v>
                </c:pt>
                <c:pt idx="6">
                  <c:v>429</c:v>
                </c:pt>
              </c:numCache>
            </c:numRef>
          </c:val>
          <c:extLst/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Сыры!$B$56:$B$64</c15:sqref>
                  </c15:fullRef>
                </c:ext>
              </c:extLst>
              <c:f>(Сыры!$B$56,Сыры!$B$58:$B$63)</c:f>
              <c:strCache>
                <c:ptCount val="7"/>
                <c:pt idx="0">
                  <c:v>Формирование архивных фондов</c:v>
                </c:pt>
                <c:pt idx="1">
                  <c:v>Профилактика правонарушений</c:v>
                </c:pt>
                <c:pt idx="2">
                  <c:v>Профилактика терроризма и экстремизма</c:v>
                </c:pt>
                <c:pt idx="3">
                  <c:v>Профилактика наркомании </c:v>
                </c:pt>
                <c:pt idx="4">
                  <c:v>Обучение действиям в чрезвычайных ситуациях</c:v>
                </c:pt>
                <c:pt idx="5">
                  <c:v>Общественные работы</c:v>
                </c:pt>
                <c:pt idx="6">
                  <c:v>Трудоустройство несовершеннолетних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Сыры!$D$56:$D$64</c15:sqref>
                  </c15:fullRef>
                </c:ext>
              </c:extLst>
              <c:f>(Сыры!$D$56,Сыры!$D$58:$D$63)</c:f>
              <c:numCache>
                <c:formatCode>#\ ##0.0</c:formatCode>
                <c:ptCount val="7"/>
                <c:pt idx="0" formatCode="0.0">
                  <c:v>39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77.599999999999994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25786608"/>
        <c:axId val="325776416"/>
      </c:barChart>
      <c:catAx>
        <c:axId val="325786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776416"/>
        <c:crosses val="autoZero"/>
        <c:auto val="1"/>
        <c:lblAlgn val="ctr"/>
        <c:lblOffset val="100"/>
        <c:noMultiLvlLbl val="0"/>
      </c:catAx>
      <c:valAx>
        <c:axId val="325776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578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Сыры!$B$65:$B$75</c15:sqref>
                  </c15:fullRef>
                </c:ext>
              </c:extLst>
              <c:f>(Сыры!$B$65:$B$67,Сыры!$B$70:$B$75)</c:f>
              <c:strCache>
                <c:ptCount val="9"/>
                <c:pt idx="0">
                  <c:v>Благоустройство </c:v>
                </c:pt>
                <c:pt idx="1">
                  <c:v>Охрана окружающей среды</c:v>
                </c:pt>
                <c:pt idx="2">
                  <c:v>Профессиональное образование</c:v>
                </c:pt>
                <c:pt idx="3">
                  <c:v>Профилактика межнациональных конфликтов</c:v>
                </c:pt>
                <c:pt idx="4">
                  <c:v> Участие в городских праздничных мероприятий</c:v>
                </c:pt>
                <c:pt idx="5">
                  <c:v>Сохранение местных традиций</c:v>
                </c:pt>
                <c:pt idx="6">
                  <c:v>Организация досуговых мероприятий</c:v>
                </c:pt>
                <c:pt idx="7">
                  <c:v>Физкультурно-оздоровительные мероприятия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Сыры!$C$65:$C$75</c15:sqref>
                  </c15:fullRef>
                </c:ext>
              </c:extLst>
              <c:f>(Сыры!$C$65:$C$67,Сыры!$C$70:$C$75)</c:f>
              <c:numCache>
                <c:formatCode>#\ ##0.0</c:formatCode>
                <c:ptCount val="9"/>
                <c:pt idx="0">
                  <c:v>31629.1</c:v>
                </c:pt>
                <c:pt idx="1">
                  <c:v>2.8</c:v>
                </c:pt>
                <c:pt idx="2">
                  <c:v>96</c:v>
                </c:pt>
                <c:pt idx="3">
                  <c:v>3.8</c:v>
                </c:pt>
                <c:pt idx="4">
                  <c:v>4431.8999999999996</c:v>
                </c:pt>
                <c:pt idx="5">
                  <c:v>547</c:v>
                </c:pt>
                <c:pt idx="6">
                  <c:v>946.3</c:v>
                </c:pt>
                <c:pt idx="7">
                  <c:v>0</c:v>
                </c:pt>
                <c:pt idx="8">
                  <c:v>2436.3000000000002</c:v>
                </c:pt>
              </c:numCache>
            </c:numRef>
          </c:val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Сыры!$B$65:$B$75</c15:sqref>
                  </c15:fullRef>
                </c:ext>
              </c:extLst>
              <c:f>(Сыры!$B$65:$B$67,Сыры!$B$70:$B$75)</c:f>
              <c:strCache>
                <c:ptCount val="9"/>
                <c:pt idx="0">
                  <c:v>Благоустройство </c:v>
                </c:pt>
                <c:pt idx="1">
                  <c:v>Охрана окружающей среды</c:v>
                </c:pt>
                <c:pt idx="2">
                  <c:v>Профессиональное образование</c:v>
                </c:pt>
                <c:pt idx="3">
                  <c:v>Профилактика межнациональных конфликтов</c:v>
                </c:pt>
                <c:pt idx="4">
                  <c:v> Участие в городских праздничных мероприятий</c:v>
                </c:pt>
                <c:pt idx="5">
                  <c:v>Сохранение местных традиций</c:v>
                </c:pt>
                <c:pt idx="6">
                  <c:v>Организация досуговых мероприятий</c:v>
                </c:pt>
                <c:pt idx="7">
                  <c:v>Физкультурно-оздоровительные мероприятия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Сыры!$D$65:$D$75</c15:sqref>
                  </c15:fullRef>
                </c:ext>
              </c:extLst>
              <c:f>(Сыры!$D$65:$D$67,Сыры!$D$70:$D$75)</c:f>
              <c:numCache>
                <c:formatCode>#\ ##0.0</c:formatCode>
                <c:ptCount val="9"/>
                <c:pt idx="0">
                  <c:v>272.8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43.2</c:v>
                </c:pt>
                <c:pt idx="5">
                  <c:v>353.6</c:v>
                </c:pt>
                <c:pt idx="6">
                  <c:v>32.5</c:v>
                </c:pt>
                <c:pt idx="7">
                  <c:v>0</c:v>
                </c:pt>
                <c:pt idx="8">
                  <c:v>414.1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4733392"/>
        <c:axId val="314743976"/>
      </c:barChart>
      <c:catAx>
        <c:axId val="314733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743976"/>
        <c:crosses val="autoZero"/>
        <c:auto val="1"/>
        <c:lblAlgn val="ctr"/>
        <c:lblOffset val="100"/>
        <c:noMultiLvlLbl val="0"/>
      </c:catAx>
      <c:valAx>
        <c:axId val="314743976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31473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extLst>
                <c:ext xmlns:c15="http://schemas.microsoft.com/office/drawing/2012/chart" uri="{02D57815-91ED-43cb-92C2-25804820EDAC}">
                  <c15:fullRef>
                    <c15:sqref>Сыры!$B$5:$B$12</c15:sqref>
                  </c15:fullRef>
                </c:ext>
              </c:extLst>
              <c:f>(Сыры!$B$5:$B$8,Сыры!$B$10:$B$12)</c:f>
              <c:strCache>
                <c:ptCount val="7"/>
                <c:pt idx="0">
                  <c:v>Налоги на прибыль, доходы</c:v>
                </c:pt>
                <c:pt idx="1">
                  <c:v>Доходы от компенсации затрат </c:v>
                </c:pt>
                <c:pt idx="2">
                  <c:v>Штрафы, санкции, возмещение</c:v>
                </c:pt>
                <c:pt idx="3">
                  <c:v>Прочие неналоговые доходы</c:v>
                </c:pt>
                <c:pt idx="4">
                  <c:v>Дотации</c:v>
                </c:pt>
                <c:pt idx="5">
                  <c:v>Субсидии</c:v>
                </c:pt>
                <c:pt idx="6">
                  <c:v>Субвенции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Сыры!$C$5:$C$12</c15:sqref>
                  </c15:fullRef>
                </c:ext>
              </c:extLst>
              <c:f>(Сыры!$C$5:$C$8,Сыры!$C$10:$C$12)</c:f>
              <c:numCache>
                <c:formatCode>#\ ##0.0</c:formatCode>
                <c:ptCount val="7"/>
                <c:pt idx="0">
                  <c:v>10556</c:v>
                </c:pt>
                <c:pt idx="1">
                  <c:v>162.4</c:v>
                </c:pt>
                <c:pt idx="2">
                  <c:v>55.6</c:v>
                </c:pt>
                <c:pt idx="3">
                  <c:v>1</c:v>
                </c:pt>
                <c:pt idx="4">
                  <c:v>39964.300000000003</c:v>
                </c:pt>
                <c:pt idx="5">
                  <c:v>16972.900000000001</c:v>
                </c:pt>
                <c:pt idx="6">
                  <c:v>13681.3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Сыры!$B$4:$B$12</c15:sqref>
                  </c15:fullRef>
                </c:ext>
              </c:extLst>
              <c:f>(Сыры!$B$5:$B$8,Сыры!$B$10:$B$12)</c:f>
              <c:strCache>
                <c:ptCount val="7"/>
                <c:pt idx="0">
                  <c:v>Налоги на прибыль, доходы</c:v>
                </c:pt>
                <c:pt idx="1">
                  <c:v>Доходы от компенсации затрат </c:v>
                </c:pt>
                <c:pt idx="2">
                  <c:v>Штрафы, санкции, возмещение</c:v>
                </c:pt>
                <c:pt idx="3">
                  <c:v>Прочие неналоговые доходы</c:v>
                </c:pt>
                <c:pt idx="4">
                  <c:v>Дотации</c:v>
                </c:pt>
                <c:pt idx="5">
                  <c:v>Субсидии</c:v>
                </c:pt>
                <c:pt idx="6">
                  <c:v>Субвенции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Сыры!$C$4:$C$12</c15:sqref>
                  </c15:fullRef>
                </c:ext>
              </c:extLst>
              <c:f>(Сыры!$C$5:$C$8,Сыры!$C$10:$C$12)</c:f>
              <c:numCache>
                <c:formatCode>#\ ##0.0</c:formatCode>
                <c:ptCount val="7"/>
                <c:pt idx="0">
                  <c:v>10556</c:v>
                </c:pt>
                <c:pt idx="1">
                  <c:v>162.4</c:v>
                </c:pt>
                <c:pt idx="2">
                  <c:v>55.6</c:v>
                </c:pt>
                <c:pt idx="3">
                  <c:v>1</c:v>
                </c:pt>
                <c:pt idx="4">
                  <c:v>39964.300000000003</c:v>
                </c:pt>
                <c:pt idx="5">
                  <c:v>16972.900000000001</c:v>
                </c:pt>
                <c:pt idx="6">
                  <c:v>13681.3</c:v>
                </c:pt>
              </c:numCache>
            </c:numRef>
          </c:val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Сыры!$B$4:$B$12</c15:sqref>
                  </c15:fullRef>
                </c:ext>
              </c:extLst>
              <c:f>(Сыры!$B$5:$B$8,Сыры!$B$10:$B$12)</c:f>
              <c:strCache>
                <c:ptCount val="7"/>
                <c:pt idx="0">
                  <c:v>Налоги на прибыль, доходы</c:v>
                </c:pt>
                <c:pt idx="1">
                  <c:v>Доходы от компенсации затрат </c:v>
                </c:pt>
                <c:pt idx="2">
                  <c:v>Штрафы, санкции, возмещение</c:v>
                </c:pt>
                <c:pt idx="3">
                  <c:v>Прочие неналоговые доходы</c:v>
                </c:pt>
                <c:pt idx="4">
                  <c:v>Дотации</c:v>
                </c:pt>
                <c:pt idx="5">
                  <c:v>Субсидии</c:v>
                </c:pt>
                <c:pt idx="6">
                  <c:v>Субвенции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Сыры!$D$4:$D$12</c15:sqref>
                  </c15:fullRef>
                </c:ext>
              </c:extLst>
              <c:f>(Сыры!$D$5:$D$8,Сыры!$D$10:$D$12)</c:f>
              <c:numCache>
                <c:formatCode>#\ ##0.0</c:formatCode>
                <c:ptCount val="7"/>
                <c:pt idx="0">
                  <c:v>1969.5</c:v>
                </c:pt>
                <c:pt idx="1">
                  <c:v>546.79999999999995</c:v>
                </c:pt>
                <c:pt idx="2">
                  <c:v>93</c:v>
                </c:pt>
                <c:pt idx="3">
                  <c:v>0</c:v>
                </c:pt>
                <c:pt idx="4">
                  <c:v>9991.2000000000007</c:v>
                </c:pt>
                <c:pt idx="5">
                  <c:v>0</c:v>
                </c:pt>
                <c:pt idx="6">
                  <c:v>2954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3364336"/>
        <c:axId val="63365120"/>
      </c:barChart>
      <c:catAx>
        <c:axId val="63364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365120"/>
        <c:crosses val="autoZero"/>
        <c:auto val="1"/>
        <c:lblAlgn val="ctr"/>
        <c:lblOffset val="100"/>
        <c:noMultiLvlLbl val="0"/>
      </c:catAx>
      <c:valAx>
        <c:axId val="63365120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6336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7183812193974571E-2"/>
          <c:w val="1"/>
          <c:h val="0.96296296296296291"/>
        </c:manualLayout>
      </c:layout>
      <c:pie3DChart>
        <c:varyColors val="1"/>
        <c:ser>
          <c:idx val="0"/>
          <c:order val="0"/>
          <c:explosion val="17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extLst>
                <c:ext xmlns:c15="http://schemas.microsoft.com/office/drawing/2012/chart" uri="{02D57815-91ED-43cb-92C2-25804820EDAC}">
                  <c15:fullRef>
                    <c15:sqref>Сыры!$B$24:$B$51</c15:sqref>
                  </c15:fullRef>
                </c:ext>
              </c:extLst>
              <c:f>(Сыры!$B$24,Сыры!$B$30,Сыры!$B$32,Сыры!$B$35,Сыры!$B$38,Сыры!$B$40,Сыры!$B$43,Сыры!$B$45,Сыры!$B$48,Сыры!$B$50)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Сыры!$C$24:$C$51</c15:sqref>
                  </c15:fullRef>
                </c:ext>
              </c:extLst>
              <c:f>(Сыры!$C$24,Сыры!$C$30,Сыры!$C$32,Сыры!$C$35,Сыры!$C$38,Сыры!$C$40,Сыры!$C$43,Сыры!$C$45,Сыры!$C$48,Сыры!$C$50)</c:f>
              <c:numCache>
                <c:formatCode>#\ ##0.0</c:formatCode>
                <c:ptCount val="10"/>
                <c:pt idx="0">
                  <c:v>23308.5</c:v>
                </c:pt>
                <c:pt idx="1">
                  <c:v>80.3</c:v>
                </c:pt>
                <c:pt idx="2">
                  <c:v>504</c:v>
                </c:pt>
                <c:pt idx="3">
                  <c:v>39827.899999999994</c:v>
                </c:pt>
                <c:pt idx="4">
                  <c:v>2.8</c:v>
                </c:pt>
                <c:pt idx="5">
                  <c:v>99.8</c:v>
                </c:pt>
                <c:pt idx="6">
                  <c:v>5925.2</c:v>
                </c:pt>
                <c:pt idx="7">
                  <c:v>12162.4</c:v>
                </c:pt>
                <c:pt idx="8">
                  <c:v>0</c:v>
                </c:pt>
                <c:pt idx="9">
                  <c:v>2436.3000000000002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[РАСЧЕТ.xlsx]Сыры!$C$25</c15:sqref>
                  <c15:spPr xmlns:c15="http://schemas.microsoft.com/office/drawing/2012/chart">
                    <a:solidFill>
                      <a:schemeClr val="accent5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  <c15:categoryFilterException>
                  <c15:sqref>[РАСЧЕТ.xlsx]Сыры!$C$26</c15:sqref>
                  <c15:spPr xmlns:c15="http://schemas.microsoft.com/office/drawing/2012/chart"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  <c15:categoryFilterException>
                  <c15:sqref>[РАСЧЕТ.xlsx]Сыры!$C$27</c15:sqref>
                  <c15:spPr xmlns:c15="http://schemas.microsoft.com/office/drawing/2012/chart">
                    <a:solidFill>
                      <a:schemeClr val="accent6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  <c15:categoryFilterException>
                  <c15:sqref>[РАСЧЕТ.xlsx]Сыры!$C$28</c15:sqref>
                  <c15:spPr xmlns:c15="http://schemas.microsoft.com/office/drawing/2012/chart">
                    <a:solidFill>
                      <a:schemeClr val="accent4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  <c15:categoryFilterException>
                  <c15:sqref>[РАСЧЕТ.xlsx]Сыры!$C$29</c15:sqref>
                  <c15:spPr xmlns:c15="http://schemas.microsoft.com/office/drawing/2012/chart">
                    <a:solidFill>
                      <a:schemeClr val="accent6">
                        <a:lumMod val="80000"/>
                        <a:lumOff val="2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  <c15:categoryFilterException>
                  <c15:sqref>[РАСЧЕТ.xlsx]Сыры!$C$31</c15:sqref>
                  <c15:spPr xmlns:c15="http://schemas.microsoft.com/office/drawing/2012/chart">
                    <a:solidFill>
                      <a:schemeClr val="accent4">
                        <a:lumMod val="80000"/>
                        <a:lumOff val="2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</c15:categoryFilterExceptions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Сыры!$B$24:$B$51</c15:sqref>
                  </c15:fullRef>
                </c:ext>
              </c:extLst>
              <c:f>(Сыры!$B$24,Сыры!$B$30,Сыры!$B$32,Сыры!$B$35,Сыры!$B$38,Сыры!$B$40,Сыры!$B$43,Сыры!$B$45,Сыры!$B$48,Сыры!$B$50)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Сыры!$C$24:$C$51</c15:sqref>
                  </c15:fullRef>
                </c:ext>
              </c:extLst>
              <c:f>(Сыры!$C$24,Сыры!$C$30,Сыры!$C$32,Сыры!$C$35,Сыры!$C$38,Сыры!$C$40,Сыры!$C$43,Сыры!$C$45,Сыры!$C$48,Сыры!$C$50)</c:f>
              <c:numCache>
                <c:formatCode>#\ ##0.0</c:formatCode>
                <c:ptCount val="10"/>
                <c:pt idx="0">
                  <c:v>23308.5</c:v>
                </c:pt>
                <c:pt idx="1">
                  <c:v>80.3</c:v>
                </c:pt>
                <c:pt idx="2">
                  <c:v>504</c:v>
                </c:pt>
                <c:pt idx="3">
                  <c:v>39827.899999999994</c:v>
                </c:pt>
                <c:pt idx="4">
                  <c:v>2.8</c:v>
                </c:pt>
                <c:pt idx="5">
                  <c:v>99.8</c:v>
                </c:pt>
                <c:pt idx="6">
                  <c:v>5925.2</c:v>
                </c:pt>
                <c:pt idx="7">
                  <c:v>12162.4</c:v>
                </c:pt>
                <c:pt idx="8">
                  <c:v>0</c:v>
                </c:pt>
                <c:pt idx="9">
                  <c:v>2436.3000000000002</c:v>
                </c:pt>
              </c:numCache>
            </c:numRef>
          </c:val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Сыры!$B$24:$B$51</c15:sqref>
                  </c15:fullRef>
                </c:ext>
              </c:extLst>
              <c:f>(Сыры!$B$24,Сыры!$B$30,Сыры!$B$32,Сыры!$B$35,Сыры!$B$38,Сыры!$B$40,Сыры!$B$43,Сыры!$B$45,Сыры!$B$48,Сыры!$B$50)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Сыры!$D$24:$D$51</c15:sqref>
                  </c15:fullRef>
                </c:ext>
              </c:extLst>
              <c:f>(Сыры!$D$24,Сыры!$D$30,Сыры!$D$32,Сыры!$D$35,Сыры!$D$38,Сыры!$D$40,Сыры!$D$43,Сыры!$D$45,Сыры!$D$48,Сыры!$D$50)</c:f>
              <c:numCache>
                <c:formatCode>#\ ##0.0</c:formatCode>
                <c:ptCount val="10"/>
                <c:pt idx="0">
                  <c:v>4398.3</c:v>
                </c:pt>
                <c:pt idx="1">
                  <c:v>77.599999999999994</c:v>
                </c:pt>
                <c:pt idx="2">
                  <c:v>0</c:v>
                </c:pt>
                <c:pt idx="3">
                  <c:v>1825</c:v>
                </c:pt>
                <c:pt idx="4">
                  <c:v>0</c:v>
                </c:pt>
                <c:pt idx="5">
                  <c:v>0</c:v>
                </c:pt>
                <c:pt idx="6">
                  <c:v>429.3</c:v>
                </c:pt>
                <c:pt idx="7">
                  <c:v>2293</c:v>
                </c:pt>
                <c:pt idx="8">
                  <c:v>0</c:v>
                </c:pt>
                <c:pt idx="9">
                  <c:v>414.1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79111672"/>
        <c:axId val="479108536"/>
      </c:barChart>
      <c:catAx>
        <c:axId val="479111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9108536"/>
        <c:crosses val="autoZero"/>
        <c:auto val="1"/>
        <c:lblAlgn val="ctr"/>
        <c:lblOffset val="100"/>
        <c:noMultiLvlLbl val="0"/>
      </c:catAx>
      <c:valAx>
        <c:axId val="479108536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479111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70725-FDD8-43E4-BD9E-5FF920A4468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A3532-73EF-4047-A1D7-576F66E96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7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4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8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4610-29BD-463E-B1BE-F686A61B65B7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3F10-A651-470F-8BCA-2EC8629F3461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FAE0-E440-47F5-8531-BEC689001CA6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64F4-4AC9-4A1D-AC5D-55107FEF6A3E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B8A0-7F36-4350-ADB3-C2CDC77A6919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5913-A357-4C7E-94AE-EAC3647DB912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CAF0-9363-4626-9169-07B36B480CF6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40D0-2AD2-4B24-94A8-CC976C313E2F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DA81-C738-48C6-B50F-F747CA36135B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BB09-1B48-4DE3-9A48-6B7C52EC98BC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E88-1BCE-424D-A8CB-D88A9E86E63E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3BA-7570-4EE7-8EC7-9706FC7262B5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537B-F92E-4EBA-8ABD-E66122FC227C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586E-31A7-437B-85EB-0A8787DC8E87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D591-98D7-44FB-A3B0-2126DB4EE1C4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3FA-9E2E-451C-8387-94B6B35147CD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80000"/>
                <a:lumOff val="20000"/>
              </a:srgbClr>
            </a:gs>
            <a:gs pos="100000">
              <a:srgbClr val="DFE8C4">
                <a:lumMod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FC74-1487-407B-A6EB-201F00771486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3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eg"/><Relationship Id="rId7" Type="http://schemas.openxmlformats.org/officeDocument/2006/relationships/slide" Target="slide1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4.xml"/><Relationship Id="rId4" Type="http://schemas.openxmlformats.org/officeDocument/2006/relationships/slide" Target="slide9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5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1-й квартал за 2023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Для граждан</a:t>
            </a:r>
            <a:endParaRPr lang="ru-RU" sz="3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Внутригородское муниципальное образование Санкт-Петербурга муниципальный округ Васильевский</a:t>
            </a:r>
            <a:endParaRPr lang="ru-RU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8" name="Выноска со стрелкой вверх 7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826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Доходы бюджета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МО Васильевский </a:t>
            </a:r>
            <a:r>
              <a:rPr lang="ru-RU" b="1" dirty="0" smtClean="0">
                <a:solidFill>
                  <a:schemeClr val="tx1"/>
                </a:solidFill>
              </a:rPr>
              <a:t>за 1-й квартал </a:t>
            </a:r>
            <a:r>
              <a:rPr lang="ru-RU" b="1" dirty="0" smtClean="0">
                <a:solidFill>
                  <a:schemeClr val="tx1"/>
                </a:solidFill>
              </a:rPr>
              <a:t>202</a:t>
            </a:r>
            <a:r>
              <a:rPr lang="en-US" b="1" dirty="0" smtClean="0">
                <a:solidFill>
                  <a:schemeClr val="tx1"/>
                </a:solidFill>
              </a:rPr>
              <a:t>3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финансового года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Исполнение доходов бюджета (тыс. руб.)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558099"/>
              </p:ext>
            </p:extLst>
          </p:nvPr>
        </p:nvGraphicFramePr>
        <p:xfrm>
          <a:off x="2763632" y="2988517"/>
          <a:ext cx="8140001" cy="365358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566046"/>
                <a:gridCol w="914186"/>
                <a:gridCol w="921722"/>
                <a:gridCol w="995578"/>
                <a:gridCol w="742469"/>
              </a:tblGrid>
              <a:tr h="516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% исп.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10 775,0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2 609,3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24,22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Налоги на прибыль,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</a:t>
                      </a:r>
                      <a:r>
                        <a:rPr lang="en-US" sz="1000" dirty="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10 556,0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1 969,5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18,66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Доходы от компенсации затрат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336,70</a:t>
                      </a:r>
                    </a:p>
                  </a:txBody>
                  <a:tcPr marL="9525" marR="9525" marT="9525" marB="0" anchor="ctr"/>
                </a:tc>
              </a:tr>
              <a:tr h="311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Штрафы, санкции, возмещение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167,27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117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70 618,5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12 945,2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18,33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Дотации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39 964,3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9 991,2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Субсидии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16 972,9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Субвенции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13 681,3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2 954,0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21,59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81 393,5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15 554,5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119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Доходы бюджета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МО Васильевский за 1-й квартал </a:t>
            </a:r>
            <a:r>
              <a:rPr lang="ru-RU" b="1" dirty="0" smtClean="0">
                <a:solidFill>
                  <a:schemeClr val="tx1"/>
                </a:solidFill>
              </a:rPr>
              <a:t>202</a:t>
            </a:r>
            <a:r>
              <a:rPr lang="en-US" b="1" dirty="0" smtClean="0">
                <a:solidFill>
                  <a:schemeClr val="tx1"/>
                </a:solidFill>
              </a:rPr>
              <a:t>3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финансового </a:t>
            </a:r>
            <a:r>
              <a:rPr lang="ru-RU" b="1" dirty="0" smtClean="0">
                <a:solidFill>
                  <a:schemeClr val="tx1"/>
                </a:solidFill>
              </a:rPr>
              <a:t>года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доходов бюджета (тыс. руб.)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54632"/>
              </p:ext>
            </p:extLst>
          </p:nvPr>
        </p:nvGraphicFramePr>
        <p:xfrm>
          <a:off x="2632756" y="2764971"/>
          <a:ext cx="9238402" cy="353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540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Расходы бюджета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МО </a:t>
            </a:r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асильевский за 1-й квартал </a:t>
            </a:r>
            <a:r>
              <a:rPr lang="ru-RU" b="1" dirty="0" smtClean="0">
                <a:solidFill>
                  <a:schemeClr val="tx1"/>
                </a:solidFill>
              </a:rPr>
              <a:t>2023 </a:t>
            </a:r>
            <a:r>
              <a:rPr lang="ru-RU" b="1" dirty="0" smtClean="0">
                <a:solidFill>
                  <a:schemeClr val="tx1"/>
                </a:solidFill>
              </a:rPr>
              <a:t>финансового года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расходов бюджета (план)</a:t>
            </a:r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3487280" y="2673213"/>
            <a:ext cx="2144802" cy="467226"/>
          </a:xfrm>
          <a:prstGeom prst="wedgeRectCallout">
            <a:avLst>
              <a:gd name="adj1" fmla="val 81736"/>
              <a:gd name="adj2" fmla="val 7305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безопасность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0,1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7314707" y="2000656"/>
            <a:ext cx="1948544" cy="438001"/>
          </a:xfrm>
          <a:prstGeom prst="wedgeRectCallout">
            <a:avLst>
              <a:gd name="adj1" fmla="val -80231"/>
              <a:gd name="adj2" fmla="val 20648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0,6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10357623" y="3903455"/>
            <a:ext cx="1600647" cy="501019"/>
          </a:xfrm>
          <a:prstGeom prst="wedgeRectCallout">
            <a:avLst>
              <a:gd name="adj1" fmla="val -84090"/>
              <a:gd name="adj2" fmla="val 17458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0,1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9343021" y="6125753"/>
            <a:ext cx="1741091" cy="530233"/>
          </a:xfrm>
          <a:prstGeom prst="wedgeRectCallout">
            <a:avLst>
              <a:gd name="adj1" fmla="val -104601"/>
              <a:gd name="adj2" fmla="val -11159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Социальная политика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14,4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3300203" y="4566136"/>
            <a:ext cx="1370351" cy="636517"/>
          </a:xfrm>
          <a:prstGeom prst="wedgeRectCallout">
            <a:avLst>
              <a:gd name="adj1" fmla="val 81836"/>
              <a:gd name="adj2" fmla="val -60467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Физическая культура и спорт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6746459" y="6124334"/>
            <a:ext cx="1523374" cy="636517"/>
          </a:xfrm>
          <a:prstGeom prst="wedgeRectCallout">
            <a:avLst>
              <a:gd name="adj1" fmla="val -66456"/>
              <a:gd name="adj2" fmla="val -12936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2,8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3932180" y="5816008"/>
            <a:ext cx="1741091" cy="636517"/>
          </a:xfrm>
          <a:prstGeom prst="wedgeRectCallout">
            <a:avLst>
              <a:gd name="adj1" fmla="val 48548"/>
              <a:gd name="adj2" fmla="val -16581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Общегосударственные вопросы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27,6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3131964" y="3559174"/>
            <a:ext cx="1600432" cy="531018"/>
          </a:xfrm>
          <a:prstGeom prst="wedgeRectCallout">
            <a:avLst>
              <a:gd name="adj1" fmla="val 147476"/>
              <a:gd name="adj2" fmla="val -10067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Охрана окружающей среды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10434135" y="5116347"/>
            <a:ext cx="1447622" cy="608316"/>
          </a:xfrm>
          <a:prstGeom prst="wedgeRectCallout">
            <a:avLst>
              <a:gd name="adj1" fmla="val -110222"/>
              <a:gd name="adj2" fmla="val 1556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Культура, кинематография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7,0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9829978" y="2613856"/>
            <a:ext cx="1840025" cy="630728"/>
          </a:xfrm>
          <a:prstGeom prst="wedgeRectCallout">
            <a:avLst>
              <a:gd name="adj1" fmla="val -69149"/>
              <a:gd name="adj2" fmla="val 6701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47,2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4" name="Выноска со стрелкой вверх 33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014360"/>
              </p:ext>
            </p:extLst>
          </p:nvPr>
        </p:nvGraphicFramePr>
        <p:xfrm>
          <a:off x="5297759" y="2528841"/>
          <a:ext cx="4938016" cy="386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8875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956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Расходы бюджета 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МО Васильевский </a:t>
            </a:r>
            <a:r>
              <a:rPr lang="ru-RU" b="1" dirty="0" smtClean="0">
                <a:solidFill>
                  <a:schemeClr val="tx1"/>
                </a:solidFill>
              </a:rPr>
              <a:t>за 1-й квартал </a:t>
            </a:r>
            <a:r>
              <a:rPr lang="ru-RU" b="1" dirty="0" smtClean="0">
                <a:solidFill>
                  <a:schemeClr val="tx1"/>
                </a:solidFill>
              </a:rPr>
              <a:t>2023 </a:t>
            </a:r>
            <a:r>
              <a:rPr lang="ru-RU" b="1" dirty="0" smtClean="0">
                <a:solidFill>
                  <a:schemeClr val="tx1"/>
                </a:solidFill>
              </a:rPr>
              <a:t>финансового года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087558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Исполнение расходов бюджета (тыс. руб.)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110027"/>
              </p:ext>
            </p:extLst>
          </p:nvPr>
        </p:nvGraphicFramePr>
        <p:xfrm>
          <a:off x="2763298" y="2676835"/>
          <a:ext cx="8244671" cy="383900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663014"/>
                <a:gridCol w="895414"/>
                <a:gridCol w="979359"/>
                <a:gridCol w="979359"/>
                <a:gridCol w="727525"/>
              </a:tblGrid>
              <a:tr h="294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% исп.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Общегосударственные вопросы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23 308,5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4 398,3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</a:t>
                      </a:r>
                      <a:r>
                        <a:rPr lang="ru-RU" sz="1000" b="0" dirty="0" smtClean="0">
                          <a:effectLst/>
                        </a:rPr>
                        <a:t>безопасность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0300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экономика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0400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Жилищно-коммунальное хозяйство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0500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39 827,9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1 825,0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0600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Образование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0700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36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Культура, кинематография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0800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5 925,2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</a:tr>
              <a:tr h="36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Социальная политика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1000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12 162,4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2 293,0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Физическая культура и спорт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Средства массовой информации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1200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</a:t>
                      </a:r>
                    </a:p>
                  </a:txBody>
                  <a:tcPr marL="9525" marR="9525" marT="9525" marB="0" anchor="ctr"/>
                </a:tc>
              </a:tr>
              <a:tr h="39647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84 347,2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9 437,3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Выноска со стрелкой вверх 8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955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Расходы бюджета 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МО Васильевский за 1-й квартал </a:t>
            </a:r>
            <a:r>
              <a:rPr lang="ru-RU" b="1" dirty="0" smtClean="0">
                <a:solidFill>
                  <a:schemeClr val="tx1"/>
                </a:solidFill>
              </a:rPr>
              <a:t>2023 </a:t>
            </a:r>
            <a:r>
              <a:rPr lang="ru-RU" b="1" dirty="0">
                <a:solidFill>
                  <a:schemeClr val="tx1"/>
                </a:solidFill>
              </a:rPr>
              <a:t>финансового года </a:t>
            </a:r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80997" y="164948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расходов бюджета (тыс. руб.)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140539"/>
              </p:ext>
            </p:extLst>
          </p:nvPr>
        </p:nvGraphicFramePr>
        <p:xfrm>
          <a:off x="2780505" y="2238760"/>
          <a:ext cx="8994400" cy="435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685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513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Контактная информация МО Васильевский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168857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Руководство:</a:t>
            </a:r>
            <a:endParaRPr lang="ru-RU" dirty="0"/>
          </a:p>
        </p:txBody>
      </p:sp>
      <p:pic>
        <p:nvPicPr>
          <p:cNvPr id="6" name="Рисунок 5" descr="http://www.msmov.spb.ru/files/image/foto/dep_2014/dep_2014_figurin_19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2" y="2333564"/>
            <a:ext cx="1428750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http://www.msmov.spb.ru/files/image/foto/adm/ivanov_d_v_19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53" y="2333564"/>
            <a:ext cx="1428750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6" y="4382697"/>
            <a:ext cx="4105502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err="1" smtClean="0"/>
              <a:t>Фигурин</a:t>
            </a:r>
            <a:r>
              <a:rPr lang="ru-RU" sz="1200" b="1" dirty="0" smtClean="0"/>
              <a:t> Игорь Стефанович</a:t>
            </a:r>
            <a:endParaRPr lang="ru-RU" sz="1200" dirty="0" smtClean="0"/>
          </a:p>
          <a:p>
            <a:pPr algn="ctr"/>
            <a:r>
              <a:rPr lang="ru-RU" sz="1000" dirty="0" smtClean="0"/>
              <a:t>Глава внутригородского муниципального образования </a:t>
            </a:r>
            <a:br>
              <a:rPr lang="ru-RU" sz="1000" dirty="0" smtClean="0"/>
            </a:br>
            <a:r>
              <a:rPr lang="ru-RU" sz="1000" dirty="0" smtClean="0"/>
              <a:t>Санкт-Петербурга муниципальный округ Васильевский</a:t>
            </a:r>
            <a:endParaRPr lang="ru-RU" sz="10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6834641" y="4369014"/>
            <a:ext cx="4628015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/>
              <a:t>Иванов Дмитрий Владимирович</a:t>
            </a:r>
            <a:endParaRPr lang="ru-RU" sz="1200" dirty="0"/>
          </a:p>
          <a:p>
            <a:pPr algn="ctr"/>
            <a:r>
              <a:rPr lang="ru-RU" sz="1000" dirty="0"/>
              <a:t>Глава местной администрации </a:t>
            </a:r>
            <a:r>
              <a:rPr lang="ru-RU" sz="1000" dirty="0" smtClean="0"/>
              <a:t>внутригородского </a:t>
            </a:r>
            <a:r>
              <a:rPr lang="ru-RU" sz="1000" dirty="0"/>
              <a:t>муниципального образования Санкт-Петербурга </a:t>
            </a:r>
            <a:r>
              <a:rPr lang="ru-RU" sz="1000" dirty="0" smtClean="0"/>
              <a:t>муниципальный </a:t>
            </a:r>
            <a:r>
              <a:rPr lang="ru-RU" sz="1000" dirty="0"/>
              <a:t>округ </a:t>
            </a:r>
            <a:r>
              <a:rPr lang="ru-RU" sz="1000" dirty="0" smtClean="0"/>
              <a:t>Васильевский</a:t>
            </a:r>
            <a:endParaRPr lang="ru-RU" sz="1000" dirty="0"/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850470" y="5713551"/>
            <a:ext cx="8915399" cy="763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Телефон/факс:</a:t>
            </a:r>
            <a:r>
              <a:rPr lang="ru-RU" sz="1400" dirty="0"/>
              <a:t> 328-58-31, 323-32-34, 323-32-61</a:t>
            </a:r>
            <a:br>
              <a:rPr lang="ru-RU" sz="1400" dirty="0"/>
            </a:br>
            <a:r>
              <a:rPr lang="ru-RU" sz="1400" b="1" dirty="0"/>
              <a:t>С</a:t>
            </a:r>
            <a:r>
              <a:rPr lang="ru-RU" sz="1400" b="1" dirty="0" smtClean="0"/>
              <a:t>айт: </a:t>
            </a:r>
            <a:r>
              <a:rPr lang="en-US" sz="1400" dirty="0" smtClean="0"/>
              <a:t>https://www.msmov.spb.ru       </a:t>
            </a:r>
            <a:r>
              <a:rPr lang="ru-RU" sz="1400" b="1" dirty="0" smtClean="0"/>
              <a:t>e-</a:t>
            </a:r>
            <a:r>
              <a:rPr lang="ru-RU" sz="1400" b="1" dirty="0" err="1" smtClean="0"/>
              <a:t>mail</a:t>
            </a:r>
            <a:r>
              <a:rPr lang="ru-RU" sz="1400" b="1" dirty="0"/>
              <a:t>:</a:t>
            </a:r>
            <a:r>
              <a:rPr lang="ru-RU" sz="1400" dirty="0"/>
              <a:t> mcmo8@mail.ru</a:t>
            </a:r>
            <a:br>
              <a:rPr lang="ru-RU" sz="1400" dirty="0"/>
            </a:br>
            <a:r>
              <a:rPr lang="ru-RU" sz="1400" b="1" dirty="0"/>
              <a:t>Почтовый адрес:</a:t>
            </a:r>
            <a:r>
              <a:rPr lang="ru-RU" sz="1400" dirty="0"/>
              <a:t> 199004, Санкт-Петербург, 4-я линия В.О., д. 45, </a:t>
            </a:r>
            <a:r>
              <a:rPr lang="ru-RU" sz="1400" dirty="0" err="1"/>
              <a:t>каб</a:t>
            </a:r>
            <a:r>
              <a:rPr lang="ru-RU" sz="1400" dirty="0"/>
              <a:t>. №2</a:t>
            </a: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6834641" y="5160836"/>
            <a:ext cx="4628015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граждан:  каждый Вторник с 15:00 до 18:00</a:t>
            </a:r>
            <a:endParaRPr lang="ru-RU" sz="1000" dirty="0"/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516870" y="5171722"/>
            <a:ext cx="4372201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избирателей: 1-й и 3-й Четверг с 16:00 до 18:00</a:t>
            </a:r>
            <a:endParaRPr lang="ru-RU" sz="1000" dirty="0"/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8" name="Выноска со стрелкой вверх 17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466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9327" y="1593825"/>
            <a:ext cx="8915399" cy="49476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Ведомственные целевые программы МО Васильевский за 1-й квартал 2023 года:</a:t>
            </a:r>
            <a:endParaRPr lang="ru-RU" sz="12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 tooltip="П Е Р Е Х О Д"/>
              </a:rPr>
              <a:t>Структура ведомственных целевых программ                                                                     3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 tooltip="П Е Р Е Х О Д"/>
              </a:rPr>
              <a:t>Исполнение ведомственных целевых программ                                                                 4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Динамика исполнения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ведомственных целевых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программ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                                               7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Доходы бюджета МО 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Васильевский за 1-й квартал 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2023 финансового года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:</a:t>
            </a: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Структура доходов бюджета                                                                                                      9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Исполнение доходов бюджета                                                                                                10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Динамика доходов бюджета                                                                                                    11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Расходы 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бюджета МО Васильевский за 1-й квартал 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2023 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финансового года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:</a:t>
            </a:r>
            <a:endParaRPr lang="ru-RU" sz="12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Структура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расходов бюджета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" action="ppaction://noaction"/>
              </a:rPr>
              <a:t>                                                                                                  12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Исполнение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расходов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бюджета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" action="ppaction://noaction"/>
              </a:rPr>
              <a:t>                                                                                              13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Динамика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расходов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бюджета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                                                                                                  14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Контактная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информация                                                   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15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50000"/>
              </a:lnSpc>
            </a:pP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Оглавление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носка со стрелкой вверх 7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3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518211"/>
              </p:ext>
            </p:extLst>
          </p:nvPr>
        </p:nvGraphicFramePr>
        <p:xfrm>
          <a:off x="4508480" y="2172206"/>
          <a:ext cx="5314496" cy="440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МО Васильевский за 1-й квартал </a:t>
            </a:r>
            <a:r>
              <a:rPr lang="ru-RU" b="1" dirty="0" smtClean="0">
                <a:solidFill>
                  <a:schemeClr val="tx1"/>
                </a:solidFill>
              </a:rPr>
              <a:t>2023 </a:t>
            </a:r>
            <a:r>
              <a:rPr lang="ru-RU" b="1" dirty="0" smtClean="0">
                <a:solidFill>
                  <a:schemeClr val="tx1"/>
                </a:solidFill>
              </a:rPr>
              <a:t>года </a:t>
            </a:r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Структура Ведомственных целевых программ (план)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7165728" y="2211021"/>
            <a:ext cx="2144802" cy="467226"/>
          </a:xfrm>
          <a:prstGeom prst="wedgeRectCallout">
            <a:avLst>
              <a:gd name="adj1" fmla="val -65306"/>
              <a:gd name="adj2" fmla="val 9343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Благоустройство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77,52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2856783" y="5440184"/>
            <a:ext cx="2144802" cy="503415"/>
          </a:xfrm>
          <a:prstGeom prst="wedgeRectCallout">
            <a:avLst>
              <a:gd name="adj1" fmla="val 88565"/>
              <a:gd name="adj2" fmla="val 872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5,97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2456697" y="6243576"/>
            <a:ext cx="2238154" cy="467226"/>
          </a:xfrm>
          <a:prstGeom prst="wedgeRectCallout">
            <a:avLst>
              <a:gd name="adj1" fmla="val 68318"/>
              <a:gd name="adj2" fmla="val -8224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Физкультурно-оздоровительные мероприятия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9897756" y="3550428"/>
            <a:ext cx="2242443" cy="1456235"/>
          </a:xfrm>
          <a:prstGeom prst="wedgeRectCallout">
            <a:avLst>
              <a:gd name="adj1" fmla="val -82499"/>
              <a:gd name="adj2" fmla="val 5377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Охрана </a:t>
            </a:r>
            <a:r>
              <a:rPr lang="ru-RU" sz="1000" dirty="0">
                <a:solidFill>
                  <a:schemeClr val="tx1"/>
                </a:solidFill>
              </a:rPr>
              <a:t>окружающей среды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0,01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Профессиональное </a:t>
            </a:r>
            <a:r>
              <a:rPr lang="ru-RU" sz="1000" dirty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0,24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Профилактика </a:t>
            </a:r>
            <a:r>
              <a:rPr lang="ru-RU" sz="1000" dirty="0">
                <a:solidFill>
                  <a:schemeClr val="tx1"/>
                </a:solidFill>
              </a:rPr>
              <a:t>межнациональных конфликтов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0,01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5215575" y="6209255"/>
            <a:ext cx="2144802" cy="467226"/>
          </a:xfrm>
          <a:prstGeom prst="wedgeRectCallout">
            <a:avLst>
              <a:gd name="adj1" fmla="val 28303"/>
              <a:gd name="adj2" fmla="val -13981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Досуговые мероприятия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2,32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8171086" y="6182246"/>
            <a:ext cx="2144802" cy="467226"/>
          </a:xfrm>
          <a:prstGeom prst="wedgeRectCallout">
            <a:avLst>
              <a:gd name="adj1" fmla="val -89512"/>
              <a:gd name="adj2" fmla="val -11978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Сохранение местных традиций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1,34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9822975" y="5242782"/>
            <a:ext cx="2242443" cy="467226"/>
          </a:xfrm>
          <a:prstGeom prst="wedgeRectCallout">
            <a:avLst>
              <a:gd name="adj1" fmla="val -105430"/>
              <a:gd name="adj2" fmla="val 17017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Городские праздничные мероприятия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10,86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1972635" y="2211021"/>
            <a:ext cx="2061911" cy="2814021"/>
          </a:xfrm>
          <a:prstGeom prst="wedgeRectCallout">
            <a:avLst>
              <a:gd name="adj1" fmla="val 117268"/>
              <a:gd name="adj2" fmla="val 58394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>
                <a:solidFill>
                  <a:schemeClr val="tx1"/>
                </a:solidFill>
              </a:rPr>
              <a:t>Трудоустройство несовершеннолетних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1,05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Общественные работы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0,18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Обучение действиям при ГО и ЧС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0,20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Профилактика наркомании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0,01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Профилактика терроризма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0,02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Профилактика правонарушений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0,01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Формирование архивного фонда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0,26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804370"/>
              </p:ext>
            </p:extLst>
          </p:nvPr>
        </p:nvGraphicFramePr>
        <p:xfrm>
          <a:off x="4722663" y="2818356"/>
          <a:ext cx="5476875" cy="339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872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МО Васильевский за 1-й квартал </a:t>
            </a:r>
            <a:r>
              <a:rPr lang="ru-RU" b="1" dirty="0" smtClean="0">
                <a:solidFill>
                  <a:schemeClr val="tx1"/>
                </a:solidFill>
              </a:rPr>
              <a:t>2023 </a:t>
            </a:r>
            <a:r>
              <a:rPr lang="ru-RU" b="1" dirty="0" smtClean="0">
                <a:solidFill>
                  <a:schemeClr val="tx1"/>
                </a:solidFill>
              </a:rPr>
              <a:t>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Исполнение Ведомственных целевых программ (тыс. руб.)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9662"/>
              </p:ext>
            </p:extLst>
          </p:nvPr>
        </p:nvGraphicFramePr>
        <p:xfrm>
          <a:off x="2721429" y="2576150"/>
          <a:ext cx="8826726" cy="392625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07017"/>
                <a:gridCol w="6994785"/>
                <a:gridCol w="574431"/>
                <a:gridCol w="527538"/>
                <a:gridCol w="422955"/>
              </a:tblGrid>
              <a:tr h="217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План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Факт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исп.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544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архивных фондов органов местного самоуправления, муниципальных предприятий и учреждений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44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по профилактике правонарушений в Санкт-Петербурге в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формах,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установленных законодательством Санкт-Петербурга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67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профилактике терроризма и экстремизма, а также в минимизации  и (или) ликвидации последствий проявления терроризма и экстремизма на территории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44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установленном порядке в мероприятиях по профилактике незаконного потребления наркотических средств и психотропных веществ, наркомании в Санкт-Петербурге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67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Проведение </a:t>
                      </a:r>
                      <a:r>
                        <a:rPr lang="ru-RU" sz="1100" dirty="0">
                          <a:effectLst/>
                        </a:rPr>
                        <a:t>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39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в организации и финансировании проведение оплачиваемых общественных работ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453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МО Васильевский за 1-й квартал </a:t>
            </a:r>
            <a:r>
              <a:rPr lang="ru-RU" b="1" dirty="0" smtClean="0">
                <a:solidFill>
                  <a:schemeClr val="tx1"/>
                </a:solidFill>
              </a:rPr>
              <a:t>2023 </a:t>
            </a:r>
            <a:r>
              <a:rPr lang="ru-RU" b="1" dirty="0">
                <a:solidFill>
                  <a:schemeClr val="tx1"/>
                </a:solidFill>
              </a:rPr>
              <a:t>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Исполнение Ведомственных целевых программ </a:t>
            </a:r>
            <a:r>
              <a:rPr lang="ru-RU" dirty="0" smtClean="0"/>
              <a:t>(продолжение)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170644"/>
              </p:ext>
            </p:extLst>
          </p:nvPr>
        </p:nvGraphicFramePr>
        <p:xfrm>
          <a:off x="2721429" y="2461709"/>
          <a:ext cx="8826726" cy="413758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07017"/>
                <a:gridCol w="6994785"/>
                <a:gridCol w="574431"/>
                <a:gridCol w="527538"/>
                <a:gridCol w="422955"/>
              </a:tblGrid>
              <a:tr h="180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План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Факт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исп.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10072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в организации и финансировании временного трудоустройства </a:t>
                      </a:r>
                      <a:r>
                        <a:rPr lang="ru-RU" sz="1100" dirty="0" smtClean="0">
                          <a:effectLst/>
                        </a:rPr>
                        <a:t>несовершеннолетних </a:t>
                      </a:r>
                      <a:r>
                        <a:rPr lang="ru-RU" sz="1100" dirty="0">
                          <a:effectLst/>
                        </a:rPr>
                        <a:t>в возрасте от 14 до 18 лет в свободное от учебы время, безработных граждан, испытывающих трудности в поиске работы, безработных граждан в возрасте от 18 до 20 </a:t>
                      </a:r>
                      <a:r>
                        <a:rPr lang="ru-RU" sz="1100" dirty="0" smtClean="0">
                          <a:effectLst/>
                        </a:rPr>
                        <a:t>лет из числа выпускников образовательных учреждений начального и среднего профессионального образования, </a:t>
                      </a:r>
                      <a:r>
                        <a:rPr lang="ru-RU" sz="1100" dirty="0">
                          <a:effectLst/>
                        </a:rPr>
                        <a:t>ищущих работу </a:t>
                      </a:r>
                      <a:r>
                        <a:rPr lang="ru-RU" sz="1100" dirty="0" smtClean="0">
                          <a:effectLst/>
                        </a:rPr>
                        <a:t>впервые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429,0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17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31 629,1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272,8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37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мероприятиях по охране окружающей среды в границах муниципального образования, за исключением организаций и осуществления мероприятий по экологическому контролю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82239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10</a:t>
                      </a:r>
                      <a:endParaRPr lang="ru-RU" sz="1100" b="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профессионального образования и дополнительного профессионального образования выборных должностных лиц местного самоуправления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членов выборных органов местного самоуправления,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депутатов муниципальных советов муниципальных образований,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служащих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работников 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9925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11</a:t>
                      </a:r>
                      <a:endParaRPr lang="ru-RU" sz="1100" b="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создании условий для реализации мер, направленных на укрепление межнационального и межконфессионального согласия, сохранения и развития языков и культуры народов РФ, проживающих на территории муниципального образования, социально и культурную адаптацию мигрантов, профилактику межнациональных конфликтов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                           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5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МО Васильевский за 1-й квартал </a:t>
            </a:r>
            <a:r>
              <a:rPr lang="ru-RU" b="1" dirty="0" smtClean="0">
                <a:solidFill>
                  <a:schemeClr val="tx1"/>
                </a:solidFill>
              </a:rPr>
              <a:t>2023 </a:t>
            </a:r>
            <a:r>
              <a:rPr lang="ru-RU" b="1" dirty="0">
                <a:solidFill>
                  <a:schemeClr val="tx1"/>
                </a:solidFill>
              </a:rPr>
              <a:t>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Исполнение Ведомственных целевых программ </a:t>
            </a:r>
            <a:r>
              <a:rPr lang="ru-RU" dirty="0" smtClean="0"/>
              <a:t>(окончание)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632522"/>
              </p:ext>
            </p:extLst>
          </p:nvPr>
        </p:nvGraphicFramePr>
        <p:xfrm>
          <a:off x="2721429" y="2416462"/>
          <a:ext cx="8826726" cy="383193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07017"/>
                <a:gridCol w="6994785"/>
                <a:gridCol w="574431"/>
                <a:gridCol w="527538"/>
                <a:gridCol w="422955"/>
              </a:tblGrid>
              <a:tr h="228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План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Факт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исп.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56309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12</a:t>
                      </a:r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участие в организации и проведении городских праздничных и иных зрелищных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4 431,9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02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мероприятий по сохранению и развитию местных традиций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547,0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353,6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7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проведению досуговых мероприятий для жителей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946,3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818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условий для развития на территории муниципального образования физической культуры и массового спорта, организация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физкультурных мероприятий, физкультурно-оздоровительных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 мероприятий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1052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печатного средства массовой информации для опубликования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правовых актов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официальной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 о социально-экономическом и культурном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развитии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образования, о развитии его общественной инфраструктуры и иной официальной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2 436,3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414,1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9843">
                <a:tc>
                  <a:txBody>
                    <a:bodyPr/>
                    <a:lstStyle/>
                    <a:p>
                      <a:pPr algn="ctr"/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40 799,7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909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МО Васильевский за 1-й квартал </a:t>
            </a:r>
            <a:r>
              <a:rPr lang="ru-RU" b="1" dirty="0" smtClean="0">
                <a:solidFill>
                  <a:schemeClr val="tx1"/>
                </a:solidFill>
              </a:rPr>
              <a:t>2023 </a:t>
            </a:r>
            <a:r>
              <a:rPr lang="ru-RU" b="1" dirty="0">
                <a:solidFill>
                  <a:schemeClr val="tx1"/>
                </a:solidFill>
              </a:rPr>
              <a:t>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5" y="1841978"/>
            <a:ext cx="8915399" cy="589277"/>
          </a:xfrm>
        </p:spPr>
        <p:txBody>
          <a:bodyPr/>
          <a:lstStyle/>
          <a:p>
            <a:r>
              <a:rPr lang="ru-RU" dirty="0" smtClean="0"/>
              <a:t>Динамика исполнения ведомственных целевых программ (тыс. руб.)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934859"/>
              </p:ext>
            </p:extLst>
          </p:nvPr>
        </p:nvGraphicFramePr>
        <p:xfrm>
          <a:off x="2700767" y="2292097"/>
          <a:ext cx="9210817" cy="409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041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909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МО Васильевский за 1-й квартал </a:t>
            </a:r>
            <a:r>
              <a:rPr lang="ru-RU" b="1" dirty="0" smtClean="0">
                <a:solidFill>
                  <a:schemeClr val="tx1"/>
                </a:solidFill>
              </a:rPr>
              <a:t>2023 </a:t>
            </a:r>
            <a:r>
              <a:rPr lang="ru-RU" b="1" dirty="0">
                <a:solidFill>
                  <a:schemeClr val="tx1"/>
                </a:solidFill>
              </a:rPr>
              <a:t>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5" y="1841978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исполнения ведомственных целевых программ (окончание)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697950"/>
              </p:ext>
            </p:extLst>
          </p:nvPr>
        </p:nvGraphicFramePr>
        <p:xfrm>
          <a:off x="2700767" y="2323774"/>
          <a:ext cx="9186433" cy="3990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709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9208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Доходы бюджета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МО </a:t>
            </a:r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асильевский за 1-й квартал </a:t>
            </a:r>
            <a:r>
              <a:rPr lang="ru-RU" b="1" dirty="0" smtClean="0">
                <a:solidFill>
                  <a:schemeClr val="tx1"/>
                </a:solidFill>
              </a:rPr>
              <a:t>202</a:t>
            </a:r>
            <a:r>
              <a:rPr lang="en-US" b="1" dirty="0" smtClean="0">
                <a:solidFill>
                  <a:schemeClr val="tx1"/>
                </a:solidFill>
              </a:rPr>
              <a:t>3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финансового года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доходов бюджета (план)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0249380" y="3869815"/>
            <a:ext cx="1368975" cy="612648"/>
          </a:xfrm>
          <a:prstGeom prst="wedgeRectCallout">
            <a:avLst>
              <a:gd name="adj1" fmla="val -118523"/>
              <a:gd name="adj2" fmla="val 6827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Поступления: Субвенции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1</a:t>
            </a:r>
            <a:r>
              <a:rPr lang="en-US" sz="1000" dirty="0" smtClean="0">
                <a:solidFill>
                  <a:schemeClr val="tx1"/>
                </a:solidFill>
              </a:rPr>
              <a:t>6,8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622407" y="4557871"/>
            <a:ext cx="1698081" cy="612648"/>
          </a:xfrm>
          <a:prstGeom prst="wedgeRectCallout">
            <a:avLst>
              <a:gd name="adj1" fmla="val 154737"/>
              <a:gd name="adj2" fmla="val 64039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Штрафы, санкции, возмещения ущерба 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0,1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5834988" y="6019219"/>
            <a:ext cx="1647822" cy="612648"/>
          </a:xfrm>
          <a:prstGeom prst="wedgeRectCallout">
            <a:avLst>
              <a:gd name="adj1" fmla="val -19484"/>
              <a:gd name="adj2" fmla="val -15499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Доходы от компенсации затрат </a:t>
            </a:r>
            <a:r>
              <a:rPr lang="ru-RU" sz="1000" b="1" dirty="0" smtClean="0">
                <a:solidFill>
                  <a:schemeClr val="tx1"/>
                </a:solidFill>
              </a:rPr>
              <a:t>0,</a:t>
            </a:r>
            <a:r>
              <a:rPr lang="en-US" sz="1000" b="1" dirty="0" smtClean="0">
                <a:solidFill>
                  <a:schemeClr val="tx1"/>
                </a:solidFill>
              </a:rPr>
              <a:t>2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9269739" y="5876054"/>
            <a:ext cx="1371597" cy="612648"/>
          </a:xfrm>
          <a:prstGeom prst="wedgeRectCallout">
            <a:avLst>
              <a:gd name="adj1" fmla="val -154635"/>
              <a:gd name="adj2" fmla="val -129199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Налог на доходы физических лиц </a:t>
            </a:r>
            <a:r>
              <a:rPr lang="ru-RU" sz="1000" dirty="0" smtClean="0">
                <a:solidFill>
                  <a:schemeClr val="tx1"/>
                </a:solidFill>
              </a:rPr>
              <a:t>13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306174" y="5406571"/>
            <a:ext cx="1698081" cy="612648"/>
          </a:xfrm>
          <a:prstGeom prst="wedgeRectCallout">
            <a:avLst>
              <a:gd name="adj1" fmla="val 115630"/>
              <a:gd name="adj2" fmla="val -54104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Прочие неналоговые доходы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0,001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3040152" y="2957567"/>
            <a:ext cx="1368975" cy="612648"/>
          </a:xfrm>
          <a:prstGeom prst="wedgeRectCallout">
            <a:avLst>
              <a:gd name="adj1" fmla="val 119797"/>
              <a:gd name="adj2" fmla="val -3074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Поступления: Дотации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49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9757965" y="2110138"/>
            <a:ext cx="1368975" cy="612648"/>
          </a:xfrm>
          <a:prstGeom prst="wedgeRectCallout">
            <a:avLst>
              <a:gd name="adj1" fmla="val -93915"/>
              <a:gd name="adj2" fmla="val 11137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Поступления: Субсидии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2</a:t>
            </a:r>
            <a:r>
              <a:rPr lang="en-US" sz="1000" b="1" dirty="0" smtClean="0">
                <a:solidFill>
                  <a:schemeClr val="tx1"/>
                </a:solidFill>
              </a:rPr>
              <a:t>0,9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727754"/>
              </p:ext>
            </p:extLst>
          </p:nvPr>
        </p:nvGraphicFramePr>
        <p:xfrm>
          <a:off x="4644064" y="2323774"/>
          <a:ext cx="5090454" cy="3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091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7" grpId="0" animBg="1"/>
      <p:bldP spid="24" grpId="0" animBg="1"/>
      <p:bldP spid="27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9042</TotalTime>
  <Words>1140</Words>
  <Application>Microsoft Office PowerPoint</Application>
  <PresentationFormat>Широкоэкранный</PresentationFormat>
  <Paragraphs>385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Легкий дым</vt:lpstr>
      <vt:lpstr>1-й квартал за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</cp:lastModifiedBy>
  <cp:revision>460</cp:revision>
  <dcterms:created xsi:type="dcterms:W3CDTF">2017-09-11T10:04:56Z</dcterms:created>
  <dcterms:modified xsi:type="dcterms:W3CDTF">2023-04-11T14:34:02Z</dcterms:modified>
</cp:coreProperties>
</file>